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6" y="-1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D59FE40-2C8B-46EB-A265-8E1BA63C6FB1}" type="datetimeFigureOut">
              <a:rPr lang="en-US"/>
              <a:pPr>
                <a:defRPr/>
              </a:pPr>
              <a:t>2/12/2008</a:t>
            </a:fld>
            <a:endParaRPr lang="en-US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4AEF4EE-64DE-4652-BC8C-ACBF31779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EEFB9-A12F-4BA5-90D8-EEE9B42F610C}" type="datetimeFigureOut">
              <a:rPr lang="en-US"/>
              <a:pPr>
                <a:defRPr/>
              </a:pPr>
              <a:t>2/12/2008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991A0-0AEC-4E1C-9C9E-0A010B2BC1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F6776-7940-4101-A8F5-7B06A1A1344B}" type="datetimeFigureOut">
              <a:rPr lang="en-US"/>
              <a:pPr>
                <a:defRPr/>
              </a:pPr>
              <a:t>2/12/2008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1D7CD-DB73-48E9-A0C0-D2CA066B77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17283-924F-4AAF-A72B-BF3B41966BBD}" type="datetimeFigureOut">
              <a:rPr lang="en-US"/>
              <a:pPr>
                <a:defRPr/>
              </a:pPr>
              <a:t>2/12/2008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0F16F-147A-43EE-B588-E30B6ADFC8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AE6D9-B983-47FE-8DD2-3E0F49A81720}" type="datetimeFigureOut">
              <a:rPr lang="en-US"/>
              <a:pPr>
                <a:defRPr/>
              </a:pPr>
              <a:t>2/12/2008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089B1-2D3E-4172-A5E8-7C01FEF41B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D1CF8-5630-46E9-9844-A76AE78DAA62}" type="datetimeFigureOut">
              <a:rPr lang="en-US"/>
              <a:pPr>
                <a:defRPr/>
              </a:pPr>
              <a:t>2/12/2008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239F4-5F88-4D07-A65F-B6C4085E7D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7C717-92BE-434D-9EBE-C96F1DF4465B}" type="datetimeFigureOut">
              <a:rPr lang="en-US"/>
              <a:pPr>
                <a:defRPr/>
              </a:pPr>
              <a:t>2/12/2008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CBC3A-4CE3-47AA-996D-EEFAE5FF6D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4CFA7-74F8-4D62-8A6C-ECD578811FCE}" type="datetimeFigureOut">
              <a:rPr lang="en-US"/>
              <a:pPr>
                <a:defRPr/>
              </a:pPr>
              <a:t>2/12/2008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10B48-B0EA-4F19-8E09-F570C9078C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FA806-FAD1-43DF-8ABF-927398B53B77}" type="datetimeFigureOut">
              <a:rPr lang="en-US"/>
              <a:pPr>
                <a:defRPr/>
              </a:pPr>
              <a:t>2/12/2008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FE810-069D-4332-B22E-09E0310CD9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5B592-B854-4D8E-A5B8-F76AE416BFC8}" type="datetimeFigureOut">
              <a:rPr lang="en-US"/>
              <a:pPr>
                <a:defRPr/>
              </a:pPr>
              <a:t>2/12/2008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17D4A-B51B-4824-88C9-008226D39A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D8977-25A1-4052-B882-27790F12F339}" type="datetimeFigureOut">
              <a:rPr lang="en-US"/>
              <a:pPr>
                <a:defRPr/>
              </a:pPr>
              <a:t>2/12/2008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42CCE-1EFF-43D9-B955-FC3A64611E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9CE20-8353-4CD0-B8C2-248A163B5A3D}" type="datetimeFigureOut">
              <a:rPr lang="en-US"/>
              <a:pPr>
                <a:defRPr/>
              </a:pPr>
              <a:t>2/12/2008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4EE3F-8326-4FB1-AFE6-3AE1FB7E3D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55294C-0CF0-427E-9408-4647F9CFA27C}" type="datetimeFigureOut">
              <a:rPr lang="en-US"/>
              <a:pPr>
                <a:defRPr/>
              </a:pPr>
              <a:t>2/12/2008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FF1B22-F326-4123-A37E-CBC59FD3E6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Burglar Alarm</a:t>
            </a:r>
            <a:endParaRPr lang="en-US" smtClean="0"/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457200" y="5084763"/>
            <a:ext cx="8229600" cy="10414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GB" smtClean="0"/>
              <a:t>Leaving Certificate Technology</a:t>
            </a:r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Placeholder 4" descr="picture 1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763713" y="1541463"/>
            <a:ext cx="5486400" cy="4114800"/>
          </a:xfrm>
        </p:spPr>
      </p:pic>
      <p:sp>
        <p:nvSpPr>
          <p:cNvPr id="6" name="Line Callout 1 5"/>
          <p:cNvSpPr/>
          <p:nvPr/>
        </p:nvSpPr>
        <p:spPr>
          <a:xfrm>
            <a:off x="7043738" y="2357438"/>
            <a:ext cx="1357312" cy="785812"/>
          </a:xfrm>
          <a:prstGeom prst="borderCallout1">
            <a:avLst>
              <a:gd name="adj1" fmla="val 48722"/>
              <a:gd name="adj2" fmla="val -2209"/>
              <a:gd name="adj3" fmla="val 112500"/>
              <a:gd name="adj4" fmla="val -3833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GB" sz="1200">
                <a:solidFill>
                  <a:srgbClr val="000000"/>
                </a:solidFill>
              </a:rPr>
              <a:t>Buzzer is fixed to Alarm Housing using M3 Bolts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185738" y="3357563"/>
            <a:ext cx="1357312" cy="785812"/>
          </a:xfrm>
          <a:prstGeom prst="borderCallout1">
            <a:avLst>
              <a:gd name="adj1" fmla="val 50485"/>
              <a:gd name="adj2" fmla="val 98843"/>
              <a:gd name="adj3" fmla="val 49029"/>
              <a:gd name="adj4" fmla="val 13519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GB" sz="1200">
                <a:solidFill>
                  <a:srgbClr val="000000"/>
                </a:solidFill>
              </a:rPr>
              <a:t>Toggle Switch is fixed to the top of  the alarm housing</a:t>
            </a:r>
          </a:p>
        </p:txBody>
      </p:sp>
      <p:sp>
        <p:nvSpPr>
          <p:cNvPr id="9" name="Line Callout 1 8"/>
          <p:cNvSpPr>
            <a:spLocks/>
          </p:cNvSpPr>
          <p:nvPr/>
        </p:nvSpPr>
        <p:spPr bwMode="auto">
          <a:xfrm>
            <a:off x="5186363" y="5643563"/>
            <a:ext cx="2286000" cy="1098550"/>
          </a:xfrm>
          <a:prstGeom prst="borderCallout1">
            <a:avLst>
              <a:gd name="adj1" fmla="val 10403"/>
              <a:gd name="adj2" fmla="val -3333"/>
              <a:gd name="adj3" fmla="val -9537"/>
              <a:gd name="adj4" fmla="val -42014"/>
            </a:avLst>
          </a:prstGeom>
          <a:solidFill>
            <a:schemeClr val="bg1"/>
          </a:solidFill>
          <a:ln w="25400" algn="ctr">
            <a:solidFill>
              <a:srgbClr val="F79646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GB" sz="1200">
                <a:solidFill>
                  <a:srgbClr val="000000"/>
                </a:solidFill>
                <a:latin typeface="Calibri" pitchFamily="34" charset="0"/>
              </a:rPr>
              <a:t>The Reed Switch will be fixed to the side of the Alarm Housing. How this is done will depend on the type of Reed Switch</a:t>
            </a:r>
          </a:p>
        </p:txBody>
      </p:sp>
      <p:sp>
        <p:nvSpPr>
          <p:cNvPr id="10" name="Line Callout 1 9"/>
          <p:cNvSpPr/>
          <p:nvPr/>
        </p:nvSpPr>
        <p:spPr>
          <a:xfrm>
            <a:off x="2328863" y="982663"/>
            <a:ext cx="2071687" cy="1071562"/>
          </a:xfrm>
          <a:prstGeom prst="borderCallout1">
            <a:avLst>
              <a:gd name="adj1" fmla="val 50485"/>
              <a:gd name="adj2" fmla="val 99864"/>
              <a:gd name="adj3" fmla="val 132008"/>
              <a:gd name="adj4" fmla="val 11865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GB" sz="1200">
                <a:solidFill>
                  <a:srgbClr val="000000"/>
                </a:solidFill>
              </a:rPr>
              <a:t>Thyristor is a lathing device. Once it is switched on by a small voltage at the gate it stays 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Placeholder 4" descr="picture 2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79613" y="1412875"/>
            <a:ext cx="5486400" cy="4114800"/>
          </a:xfrm>
        </p:spPr>
      </p:pic>
      <p:sp>
        <p:nvSpPr>
          <p:cNvPr id="6" name="Line Callout 1 5"/>
          <p:cNvSpPr/>
          <p:nvPr/>
        </p:nvSpPr>
        <p:spPr>
          <a:xfrm>
            <a:off x="401638" y="3871913"/>
            <a:ext cx="2343150" cy="1398587"/>
          </a:xfrm>
          <a:prstGeom prst="borderCallout1">
            <a:avLst>
              <a:gd name="adj1" fmla="val 40437"/>
              <a:gd name="adj2" fmla="val 127809"/>
              <a:gd name="adj3" fmla="val 44658"/>
              <a:gd name="adj4" fmla="val 10257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The Alarm hangs on a door with a magnet on the door frame so when the door opens the Reed Switch is activated by the magnet. 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827088" y="404813"/>
            <a:ext cx="3384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latin typeface="Calibri" pitchFamily="34" charset="0"/>
              </a:rPr>
              <a:t>Circuit Activation</a:t>
            </a:r>
            <a:endParaRPr lang="en-US" sz="20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1338" b="1338"/>
          <a:stretch>
            <a:fillRect/>
          </a:stretch>
        </p:blipFill>
        <p:spPr>
          <a:xfrm>
            <a:off x="1403350" y="1412875"/>
            <a:ext cx="5486400" cy="4114800"/>
          </a:xfrm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00113" y="388938"/>
            <a:ext cx="1146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>
                <a:latin typeface="Calibri" pitchFamily="34" charset="0"/>
              </a:rPr>
              <a:t>Parts</a:t>
            </a:r>
            <a:r>
              <a:rPr lang="en-GB"/>
              <a:t> </a:t>
            </a:r>
            <a:r>
              <a:rPr lang="en-GB" sz="2000" b="1">
                <a:latin typeface="Calibri" pitchFamily="34" charset="0"/>
              </a:rPr>
              <a:t>List</a:t>
            </a:r>
            <a:endParaRPr lang="en-US" sz="20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827088" y="188913"/>
            <a:ext cx="5486400" cy="566737"/>
          </a:xfrm>
        </p:spPr>
        <p:txBody>
          <a:bodyPr/>
          <a:lstStyle/>
          <a:p>
            <a:pPr eaLnBrk="1" hangingPunct="1"/>
            <a:r>
              <a:rPr lang="en-GB" smtClean="0"/>
              <a:t>Stage 1</a:t>
            </a:r>
          </a:p>
        </p:txBody>
      </p:sp>
      <p:sp>
        <p:nvSpPr>
          <p:cNvPr id="16386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6375" y="5300663"/>
            <a:ext cx="5486400" cy="80486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GB" b="1" smtClean="0"/>
              <a:t>Use liquid solvent cement to join, Part 1 and Part 2 at 90</a:t>
            </a:r>
            <a:r>
              <a:rPr lang="en-GB" b="1" baseline="30000" smtClean="0"/>
              <a:t>0</a:t>
            </a:r>
            <a:r>
              <a:rPr lang="en-GB" b="1" smtClean="0"/>
              <a:t> to make a corner of the box. </a:t>
            </a:r>
          </a:p>
          <a:p>
            <a:pPr eaLnBrk="1" hangingPunct="1">
              <a:buFont typeface="Arial" charset="0"/>
              <a:buChar char="•"/>
            </a:pPr>
            <a:r>
              <a:rPr lang="en-GB" b="1" smtClean="0"/>
              <a:t> Repeat procedure for the other 3 corners </a:t>
            </a:r>
            <a:endParaRPr lang="en-GB" smtClean="0"/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833" b="833"/>
          <a:stretch>
            <a:fillRect/>
          </a:stretch>
        </p:blipFill>
        <p:spPr>
          <a:xfrm>
            <a:off x="1331913" y="981075"/>
            <a:ext cx="54864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827088" y="188913"/>
            <a:ext cx="5486400" cy="566737"/>
          </a:xfrm>
        </p:spPr>
        <p:txBody>
          <a:bodyPr/>
          <a:lstStyle/>
          <a:p>
            <a:pPr eaLnBrk="1" hangingPunct="1"/>
            <a:r>
              <a:rPr lang="en-GB" smtClean="0"/>
              <a:t>Stage 2</a:t>
            </a:r>
          </a:p>
        </p:txBody>
      </p:sp>
      <p:sp>
        <p:nvSpPr>
          <p:cNvPr id="1843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GB" smtClean="0"/>
              <a:t>Place the 4 sides on the bottom (3) and use the liquid solvent cement to glue on the bottom</a:t>
            </a:r>
          </a:p>
          <a:p>
            <a:pPr eaLnBrk="1" hangingPunct="1">
              <a:buFont typeface="Arial" charset="0"/>
              <a:buChar char="•"/>
            </a:pPr>
            <a:r>
              <a:rPr lang="en-GB" smtClean="0"/>
              <a:t>Repeat for top of box</a:t>
            </a:r>
          </a:p>
        </p:txBody>
      </p:sp>
      <p:pic>
        <p:nvPicPr>
          <p:cNvPr id="18435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890" b="890"/>
          <a:stretch>
            <a:fillRect/>
          </a:stretch>
        </p:blipFill>
        <p:spPr>
          <a:xfrm>
            <a:off x="1403350" y="1125538"/>
            <a:ext cx="5486400" cy="4114800"/>
          </a:xfrm>
        </p:spPr>
      </p:pic>
      <p:sp>
        <p:nvSpPr>
          <p:cNvPr id="5" name="Line Callout 1 4"/>
          <p:cNvSpPr/>
          <p:nvPr/>
        </p:nvSpPr>
        <p:spPr>
          <a:xfrm>
            <a:off x="6611938" y="2084388"/>
            <a:ext cx="1571625" cy="785812"/>
          </a:xfrm>
          <a:prstGeom prst="borderCallout1">
            <a:avLst>
              <a:gd name="adj1" fmla="val 52248"/>
              <a:gd name="adj2" fmla="val -1281"/>
              <a:gd name="adj3" fmla="val 161475"/>
              <a:gd name="adj4" fmla="val -6326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GB" sz="1200">
                <a:solidFill>
                  <a:srgbClr val="000000"/>
                </a:solidFill>
              </a:rPr>
              <a:t>A 2mm trim will be removed once the glue is dry</a:t>
            </a:r>
          </a:p>
        </p:txBody>
      </p:sp>
      <p:sp>
        <p:nvSpPr>
          <p:cNvPr id="7" name="Line Callout 1 6"/>
          <p:cNvSpPr/>
          <p:nvPr/>
        </p:nvSpPr>
        <p:spPr>
          <a:xfrm>
            <a:off x="2611438" y="3941763"/>
            <a:ext cx="1285875" cy="857250"/>
          </a:xfrm>
          <a:prstGeom prst="borderCallout1">
            <a:avLst>
              <a:gd name="adj1" fmla="val 45887"/>
              <a:gd name="adj2" fmla="val -3788"/>
              <a:gd name="adj3" fmla="val -88766"/>
              <a:gd name="adj4" fmla="val -4136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GB" sz="1200">
                <a:solidFill>
                  <a:srgbClr val="000000"/>
                </a:solidFill>
              </a:rPr>
              <a:t>Part 3 is over sized by 4mm in length and width</a:t>
            </a:r>
            <a:r>
              <a:rPr lang="en-GB" sz="140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827088" y="188913"/>
            <a:ext cx="5486400" cy="566737"/>
          </a:xfrm>
        </p:spPr>
        <p:txBody>
          <a:bodyPr/>
          <a:lstStyle/>
          <a:p>
            <a:pPr eaLnBrk="1" hangingPunct="1"/>
            <a:r>
              <a:rPr lang="en-GB" smtClean="0"/>
              <a:t>Stage 3</a:t>
            </a:r>
          </a:p>
        </p:txBody>
      </p:sp>
      <p:sp>
        <p:nvSpPr>
          <p:cNvPr id="20482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GB" smtClean="0"/>
              <a:t>Use the band saw to cut along each line so to remove the two corners .</a:t>
            </a:r>
          </a:p>
          <a:p>
            <a:pPr eaLnBrk="1" hangingPunct="1">
              <a:buFont typeface="Arial" charset="0"/>
              <a:buChar char="•"/>
            </a:pPr>
            <a:r>
              <a:rPr lang="en-GB" smtClean="0"/>
              <a:t>The 45deg sides are fixed on using liquid solvent cement.</a:t>
            </a:r>
          </a:p>
        </p:txBody>
      </p:sp>
      <p:pic>
        <p:nvPicPr>
          <p:cNvPr id="20483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876" b="876"/>
          <a:stretch>
            <a:fillRect/>
          </a:stretch>
        </p:blipFill>
        <p:spPr>
          <a:xfrm>
            <a:off x="1547813" y="981075"/>
            <a:ext cx="5486400" cy="4114800"/>
          </a:xfrm>
        </p:spPr>
      </p:pic>
      <p:sp>
        <p:nvSpPr>
          <p:cNvPr id="5" name="Line Callout 1 4"/>
          <p:cNvSpPr/>
          <p:nvPr/>
        </p:nvSpPr>
        <p:spPr>
          <a:xfrm>
            <a:off x="3613150" y="3797300"/>
            <a:ext cx="1285875" cy="857250"/>
          </a:xfrm>
          <a:prstGeom prst="borderCallout1">
            <a:avLst>
              <a:gd name="adj1" fmla="val 51073"/>
              <a:gd name="adj2" fmla="val -2946"/>
              <a:gd name="adj3" fmla="val -75174"/>
              <a:gd name="adj4" fmla="val -2196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GB" sz="1200">
                <a:solidFill>
                  <a:srgbClr val="000000"/>
                </a:solidFill>
              </a:rPr>
              <a:t>Top edge corners are cut at 45deg using band saw</a:t>
            </a:r>
          </a:p>
        </p:txBody>
      </p:sp>
      <p:sp>
        <p:nvSpPr>
          <p:cNvPr id="6" name="Line Callout 1 5"/>
          <p:cNvSpPr/>
          <p:nvPr/>
        </p:nvSpPr>
        <p:spPr>
          <a:xfrm>
            <a:off x="4041775" y="939800"/>
            <a:ext cx="1285875" cy="857250"/>
          </a:xfrm>
          <a:prstGeom prst="borderCallout1">
            <a:avLst>
              <a:gd name="adj1" fmla="val 114103"/>
              <a:gd name="adj2" fmla="val 131733"/>
              <a:gd name="adj3" fmla="val 44421"/>
              <a:gd name="adj4" fmla="val 9978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GB" sz="1200">
                <a:solidFill>
                  <a:srgbClr val="000000"/>
                </a:solidFill>
              </a:rPr>
              <a:t>45deg side is again over sized in length and width.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827088" y="188913"/>
            <a:ext cx="5486400" cy="566737"/>
          </a:xfrm>
        </p:spPr>
        <p:txBody>
          <a:bodyPr/>
          <a:lstStyle/>
          <a:p>
            <a:pPr eaLnBrk="1" hangingPunct="1"/>
            <a:r>
              <a:rPr lang="en-GB" smtClean="0"/>
              <a:t>Stage 4</a:t>
            </a:r>
          </a:p>
        </p:txBody>
      </p:sp>
      <p:sp>
        <p:nvSpPr>
          <p:cNvPr id="22530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GB" smtClean="0"/>
              <a:t>Use the band saw to cut along the 18mm line so you get the top and bottom of the box</a:t>
            </a:r>
          </a:p>
          <a:p>
            <a:pPr eaLnBrk="1" hangingPunct="1">
              <a:buFont typeface="Arial" charset="0"/>
              <a:buChar char="•"/>
            </a:pPr>
            <a:r>
              <a:rPr lang="en-GB" smtClean="0"/>
              <a:t>Glue the trim to the inside of the four side of the bottom half of the box.</a:t>
            </a:r>
          </a:p>
        </p:txBody>
      </p:sp>
      <p:pic>
        <p:nvPicPr>
          <p:cNvPr id="22531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1392" b="1392"/>
          <a:stretch>
            <a:fillRect/>
          </a:stretch>
        </p:blipFill>
        <p:spPr>
          <a:xfrm>
            <a:off x="1403350" y="1125538"/>
            <a:ext cx="5486400" cy="4114800"/>
          </a:xfrm>
        </p:spPr>
      </p:pic>
      <p:sp>
        <p:nvSpPr>
          <p:cNvPr id="5" name="Line Callout 1 4"/>
          <p:cNvSpPr/>
          <p:nvPr/>
        </p:nvSpPr>
        <p:spPr>
          <a:xfrm>
            <a:off x="3825875" y="4084638"/>
            <a:ext cx="1643063" cy="827087"/>
          </a:xfrm>
          <a:prstGeom prst="borderCallout1">
            <a:avLst>
              <a:gd name="adj1" fmla="val -86797"/>
              <a:gd name="adj2" fmla="val 58281"/>
              <a:gd name="adj3" fmla="val 251"/>
              <a:gd name="adj4" fmla="val 4598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GB" sz="1200">
                <a:solidFill>
                  <a:srgbClr val="000000"/>
                </a:solidFill>
              </a:rPr>
              <a:t>Fix part 5 and 6 inside box with liquid solvent cement. </a:t>
            </a:r>
          </a:p>
        </p:txBody>
      </p:sp>
      <p:sp>
        <p:nvSpPr>
          <p:cNvPr id="6" name="Line Callout 1 5"/>
          <p:cNvSpPr/>
          <p:nvPr/>
        </p:nvSpPr>
        <p:spPr>
          <a:xfrm>
            <a:off x="6611938" y="941388"/>
            <a:ext cx="1214437" cy="612775"/>
          </a:xfrm>
          <a:prstGeom prst="borderCallout1">
            <a:avLst>
              <a:gd name="adj1" fmla="val 45887"/>
              <a:gd name="adj2" fmla="val -347"/>
              <a:gd name="adj3" fmla="val 153206"/>
              <a:gd name="adj4" fmla="val -6114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GB" sz="1200">
                <a:solidFill>
                  <a:srgbClr val="000000"/>
                </a:solidFill>
              </a:rPr>
              <a:t>Top fits on and off over the trim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827088" y="188913"/>
            <a:ext cx="5486400" cy="566737"/>
          </a:xfrm>
        </p:spPr>
        <p:txBody>
          <a:bodyPr/>
          <a:lstStyle/>
          <a:p>
            <a:pPr eaLnBrk="1" hangingPunct="1"/>
            <a:r>
              <a:rPr lang="en-GB" smtClean="0"/>
              <a:t>Circuit	</a:t>
            </a:r>
          </a:p>
        </p:txBody>
      </p:sp>
      <p:sp>
        <p:nvSpPr>
          <p:cNvPr id="2457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7450" y="6053138"/>
            <a:ext cx="5486400" cy="804862"/>
          </a:xfrm>
        </p:spPr>
        <p:txBody>
          <a:bodyPr/>
          <a:lstStyle/>
          <a:p>
            <a:pPr eaLnBrk="1" hangingPunct="1"/>
            <a:r>
              <a:rPr lang="en-GB" smtClean="0"/>
              <a:t>Circuit is created in circuit wizard.</a:t>
            </a:r>
          </a:p>
        </p:txBody>
      </p:sp>
      <p:pic>
        <p:nvPicPr>
          <p:cNvPr id="24579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1057" r="1057"/>
          <a:stretch>
            <a:fillRect/>
          </a:stretch>
        </p:blipFill>
        <p:spPr>
          <a:xfrm>
            <a:off x="611188" y="1844675"/>
            <a:ext cx="5486400" cy="4114800"/>
          </a:xfrm>
        </p:spPr>
      </p:pic>
      <p:pic>
        <p:nvPicPr>
          <p:cNvPr id="24580" name="Picture 5" descr="thyristor.bmp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37338" y="1293813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1650" y="3294063"/>
            <a:ext cx="642938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Callout 1 (No Border) 7"/>
          <p:cNvSpPr/>
          <p:nvPr/>
        </p:nvSpPr>
        <p:spPr>
          <a:xfrm>
            <a:off x="6137275" y="1865313"/>
            <a:ext cx="500063" cy="428625"/>
          </a:xfrm>
          <a:prstGeom prst="callout1">
            <a:avLst>
              <a:gd name="adj1" fmla="val 47841"/>
              <a:gd name="adj2" fmla="val 96948"/>
              <a:gd name="adj3" fmla="val 54318"/>
              <a:gd name="adj4" fmla="val 17499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sz="1200">
                <a:solidFill>
                  <a:srgbClr val="000000"/>
                </a:solidFill>
              </a:rPr>
              <a:t>gate</a:t>
            </a:r>
          </a:p>
        </p:txBody>
      </p:sp>
      <p:sp>
        <p:nvSpPr>
          <p:cNvPr id="9" name="Line Callout 1 (No Border) 8"/>
          <p:cNvSpPr/>
          <p:nvPr/>
        </p:nvSpPr>
        <p:spPr>
          <a:xfrm>
            <a:off x="6780213" y="2508250"/>
            <a:ext cx="642937" cy="357188"/>
          </a:xfrm>
          <a:prstGeom prst="callout1">
            <a:avLst>
              <a:gd name="adj1" fmla="val 9054"/>
              <a:gd name="adj2" fmla="val 55390"/>
              <a:gd name="adj3" fmla="val -85965"/>
              <a:gd name="adj4" fmla="val 5648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sz="1200">
                <a:solidFill>
                  <a:srgbClr val="000000"/>
                </a:solidFill>
              </a:rPr>
              <a:t>anode</a:t>
            </a:r>
          </a:p>
        </p:txBody>
      </p:sp>
      <p:sp>
        <p:nvSpPr>
          <p:cNvPr id="10" name="Line Callout 1 (No Border) 9"/>
          <p:cNvSpPr/>
          <p:nvPr/>
        </p:nvSpPr>
        <p:spPr>
          <a:xfrm>
            <a:off x="7423150" y="1793875"/>
            <a:ext cx="928688" cy="428625"/>
          </a:xfrm>
          <a:prstGeom prst="callout1">
            <a:avLst>
              <a:gd name="adj1" fmla="val 51074"/>
              <a:gd name="adj2" fmla="val 4455"/>
              <a:gd name="adj3" fmla="val 57550"/>
              <a:gd name="adj4" fmla="val -1936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GB" sz="1200">
                <a:solidFill>
                  <a:srgbClr val="000000"/>
                </a:solidFill>
              </a:rPr>
              <a:t>Cathode</a:t>
            </a:r>
          </a:p>
        </p:txBody>
      </p:sp>
      <p:sp>
        <p:nvSpPr>
          <p:cNvPr id="24585" name="TextBox 10"/>
          <p:cNvSpPr txBox="1">
            <a:spLocks noChangeArrowheads="1"/>
          </p:cNvSpPr>
          <p:nvPr/>
        </p:nvSpPr>
        <p:spPr bwMode="auto">
          <a:xfrm>
            <a:off x="7280275" y="3079750"/>
            <a:ext cx="293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Calibri" pitchFamily="34" charset="0"/>
              </a:rPr>
              <a:t>a</a:t>
            </a:r>
          </a:p>
        </p:txBody>
      </p:sp>
      <p:sp>
        <p:nvSpPr>
          <p:cNvPr id="24586" name="TextBox 12"/>
          <p:cNvSpPr txBox="1">
            <a:spLocks noChangeArrowheads="1"/>
          </p:cNvSpPr>
          <p:nvPr/>
        </p:nvSpPr>
        <p:spPr bwMode="auto">
          <a:xfrm>
            <a:off x="6708775" y="3508375"/>
            <a:ext cx="292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Calibri" pitchFamily="34" charset="0"/>
              </a:rPr>
              <a:t>g</a:t>
            </a:r>
          </a:p>
        </p:txBody>
      </p:sp>
      <p:sp>
        <p:nvSpPr>
          <p:cNvPr id="24587" name="TextBox 13"/>
          <p:cNvSpPr txBox="1">
            <a:spLocks noChangeArrowheads="1"/>
          </p:cNvSpPr>
          <p:nvPr/>
        </p:nvSpPr>
        <p:spPr bwMode="auto">
          <a:xfrm>
            <a:off x="7280275" y="4079875"/>
            <a:ext cx="280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Calibri" pitchFamily="34" charset="0"/>
              </a:rPr>
              <a:t>c</a:t>
            </a:r>
          </a:p>
        </p:txBody>
      </p:sp>
      <p:sp>
        <p:nvSpPr>
          <p:cNvPr id="15" name="Line Callout 1 14"/>
          <p:cNvSpPr>
            <a:spLocks/>
          </p:cNvSpPr>
          <p:nvPr/>
        </p:nvSpPr>
        <p:spPr bwMode="auto">
          <a:xfrm>
            <a:off x="5494338" y="1008063"/>
            <a:ext cx="1214437" cy="612775"/>
          </a:xfrm>
          <a:prstGeom prst="borderCallout1">
            <a:avLst>
              <a:gd name="adj1" fmla="val 48148"/>
              <a:gd name="adj2" fmla="val 101185"/>
              <a:gd name="adj3" fmla="val 71796"/>
              <a:gd name="adj4" fmla="val 139634"/>
            </a:avLst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solidFill>
                  <a:schemeClr val="dk1"/>
                </a:solidFill>
                <a:latin typeface="+mn-lt"/>
              </a:rPr>
              <a:t>Thyristor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827088" y="188913"/>
            <a:ext cx="5486400" cy="566737"/>
          </a:xfrm>
        </p:spPr>
        <p:txBody>
          <a:bodyPr/>
          <a:lstStyle/>
          <a:p>
            <a:pPr eaLnBrk="1" hangingPunct="1"/>
            <a:r>
              <a:rPr lang="en-GB" smtClean="0"/>
              <a:t>PCB</a:t>
            </a:r>
          </a:p>
        </p:txBody>
      </p:sp>
      <p:sp>
        <p:nvSpPr>
          <p:cNvPr id="26626" name="Text Placeholder 3"/>
          <p:cNvSpPr>
            <a:spLocks noGrp="1"/>
          </p:cNvSpPr>
          <p:nvPr>
            <p:ph type="body" sz="half" idx="2"/>
          </p:nvPr>
        </p:nvSpPr>
        <p:spPr>
          <a:xfrm>
            <a:off x="1331913" y="6237288"/>
            <a:ext cx="5486400" cy="431800"/>
          </a:xfrm>
        </p:spPr>
        <p:txBody>
          <a:bodyPr/>
          <a:lstStyle/>
          <a:p>
            <a:pPr eaLnBrk="1" hangingPunct="1"/>
            <a:r>
              <a:rPr lang="en-GB" smtClean="0"/>
              <a:t>The circuit is then converted into a PCB and manufactured. </a:t>
            </a:r>
          </a:p>
        </p:txBody>
      </p:sp>
      <p:pic>
        <p:nvPicPr>
          <p:cNvPr id="26627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1991" b="1991"/>
          <a:stretch>
            <a:fillRect/>
          </a:stretch>
        </p:blipFill>
        <p:spPr>
          <a:xfrm>
            <a:off x="1835150" y="1341438"/>
            <a:ext cx="4279900" cy="4114800"/>
          </a:xfrm>
        </p:spPr>
      </p:pic>
      <p:sp>
        <p:nvSpPr>
          <p:cNvPr id="5" name="Line Callout 1 4"/>
          <p:cNvSpPr/>
          <p:nvPr/>
        </p:nvSpPr>
        <p:spPr>
          <a:xfrm>
            <a:off x="263525" y="3413125"/>
            <a:ext cx="1214438" cy="612775"/>
          </a:xfrm>
          <a:prstGeom prst="borderCallout1">
            <a:avLst>
              <a:gd name="adj1" fmla="val 45887"/>
              <a:gd name="adj2" fmla="val 102326"/>
              <a:gd name="adj3" fmla="val 53703"/>
              <a:gd name="adj4" fmla="val 14762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Power Supply</a:t>
            </a:r>
          </a:p>
        </p:txBody>
      </p:sp>
      <p:sp>
        <p:nvSpPr>
          <p:cNvPr id="6" name="Line Callout 1 5"/>
          <p:cNvSpPr/>
          <p:nvPr/>
        </p:nvSpPr>
        <p:spPr>
          <a:xfrm>
            <a:off x="763588" y="1127125"/>
            <a:ext cx="1214437" cy="612775"/>
          </a:xfrm>
          <a:prstGeom prst="borderCallout1">
            <a:avLst>
              <a:gd name="adj1" fmla="val 50410"/>
              <a:gd name="adj2" fmla="val 103467"/>
              <a:gd name="adj3" fmla="val 98932"/>
              <a:gd name="adj4" fmla="val 16587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Toggle Switch</a:t>
            </a:r>
          </a:p>
        </p:txBody>
      </p:sp>
      <p:sp>
        <p:nvSpPr>
          <p:cNvPr id="7" name="Line Callout 1 6"/>
          <p:cNvSpPr/>
          <p:nvPr/>
        </p:nvSpPr>
        <p:spPr>
          <a:xfrm>
            <a:off x="3763963" y="1127125"/>
            <a:ext cx="1214437" cy="612775"/>
          </a:xfrm>
          <a:prstGeom prst="borderCallout1">
            <a:avLst>
              <a:gd name="adj1" fmla="val 45887"/>
              <a:gd name="adj2" fmla="val -347"/>
              <a:gd name="adj3" fmla="val 273061"/>
              <a:gd name="adj4" fmla="val -1323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Reed Switch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5978525" y="2270125"/>
            <a:ext cx="857250" cy="612775"/>
          </a:xfrm>
          <a:prstGeom prst="borderCallout1">
            <a:avLst>
              <a:gd name="adj1" fmla="val 45887"/>
              <a:gd name="adj2" fmla="val -347"/>
              <a:gd name="adj3" fmla="val -39015"/>
              <a:gd name="adj4" fmla="val -2236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Buzzer</a:t>
            </a:r>
          </a:p>
        </p:txBody>
      </p:sp>
      <p:sp>
        <p:nvSpPr>
          <p:cNvPr id="9" name="Line Callout 1 8"/>
          <p:cNvSpPr/>
          <p:nvPr/>
        </p:nvSpPr>
        <p:spPr>
          <a:xfrm>
            <a:off x="6121400" y="3413125"/>
            <a:ext cx="928688" cy="612775"/>
          </a:xfrm>
          <a:prstGeom prst="borderCallout1">
            <a:avLst>
              <a:gd name="adj1" fmla="val 45887"/>
              <a:gd name="adj2" fmla="val -347"/>
              <a:gd name="adj3" fmla="val 137376"/>
              <a:gd name="adj4" fmla="val -8352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Thyristor</a:t>
            </a:r>
          </a:p>
        </p:txBody>
      </p:sp>
      <p:sp>
        <p:nvSpPr>
          <p:cNvPr id="10" name="Line Callout 1 9"/>
          <p:cNvSpPr/>
          <p:nvPr/>
        </p:nvSpPr>
        <p:spPr>
          <a:xfrm>
            <a:off x="3906838" y="5484813"/>
            <a:ext cx="1071562" cy="612775"/>
          </a:xfrm>
          <a:prstGeom prst="borderCallout1">
            <a:avLst>
              <a:gd name="adj1" fmla="val 45887"/>
              <a:gd name="adj2" fmla="val -347"/>
              <a:gd name="adj3" fmla="val -165655"/>
              <a:gd name="adj4" fmla="val -3051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1M Resistor</a:t>
            </a:r>
          </a:p>
        </p:txBody>
      </p:sp>
      <p:sp>
        <p:nvSpPr>
          <p:cNvPr id="11" name="Line Callout 1 10"/>
          <p:cNvSpPr/>
          <p:nvPr/>
        </p:nvSpPr>
        <p:spPr>
          <a:xfrm>
            <a:off x="5549900" y="4984750"/>
            <a:ext cx="1071563" cy="612775"/>
          </a:xfrm>
          <a:prstGeom prst="borderCallout1">
            <a:avLst>
              <a:gd name="adj1" fmla="val 45887"/>
              <a:gd name="adj2" fmla="val -347"/>
              <a:gd name="adj3" fmla="val -219929"/>
              <a:gd name="adj4" fmla="val -9257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2k2 Resistor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827088" y="188913"/>
            <a:ext cx="5486400" cy="566737"/>
          </a:xfrm>
        </p:spPr>
        <p:txBody>
          <a:bodyPr/>
          <a:lstStyle/>
          <a:p>
            <a:pPr eaLnBrk="1" hangingPunct="1"/>
            <a:r>
              <a:rPr lang="en-GB" smtClean="0"/>
              <a:t>PCB with electronic components</a:t>
            </a:r>
          </a:p>
        </p:txBody>
      </p:sp>
      <p:pic>
        <p:nvPicPr>
          <p:cNvPr id="28675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151" r="151"/>
          <a:stretch>
            <a:fillRect/>
          </a:stretch>
        </p:blipFill>
        <p:spPr>
          <a:xfrm>
            <a:off x="1979613" y="1773238"/>
            <a:ext cx="4279900" cy="4114800"/>
          </a:xfrm>
        </p:spPr>
      </p:pic>
      <p:sp>
        <p:nvSpPr>
          <p:cNvPr id="5" name="Line Callout 1 4"/>
          <p:cNvSpPr/>
          <p:nvPr/>
        </p:nvSpPr>
        <p:spPr>
          <a:xfrm>
            <a:off x="550863" y="3916363"/>
            <a:ext cx="1214437" cy="612775"/>
          </a:xfrm>
          <a:prstGeom prst="borderCallout1">
            <a:avLst>
              <a:gd name="adj1" fmla="val 45887"/>
              <a:gd name="adj2" fmla="val 102326"/>
              <a:gd name="adj3" fmla="val 35612"/>
              <a:gd name="adj4" fmla="val 17614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Power Supply</a:t>
            </a:r>
          </a:p>
        </p:txBody>
      </p:sp>
      <p:sp>
        <p:nvSpPr>
          <p:cNvPr id="6" name="Line Callout 1 5"/>
          <p:cNvSpPr/>
          <p:nvPr/>
        </p:nvSpPr>
        <p:spPr>
          <a:xfrm>
            <a:off x="1122363" y="2130425"/>
            <a:ext cx="1214437" cy="612775"/>
          </a:xfrm>
          <a:prstGeom prst="borderCallout1">
            <a:avLst>
              <a:gd name="adj1" fmla="val 50410"/>
              <a:gd name="adj2" fmla="val 103467"/>
              <a:gd name="adj3" fmla="val 98932"/>
              <a:gd name="adj4" fmla="val 16587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Toggle Switch</a:t>
            </a:r>
          </a:p>
        </p:txBody>
      </p:sp>
      <p:sp>
        <p:nvSpPr>
          <p:cNvPr id="7" name="Line Callout 1 6"/>
          <p:cNvSpPr/>
          <p:nvPr/>
        </p:nvSpPr>
        <p:spPr>
          <a:xfrm>
            <a:off x="6194425" y="1916113"/>
            <a:ext cx="857250" cy="612775"/>
          </a:xfrm>
          <a:prstGeom prst="borderCallout1">
            <a:avLst>
              <a:gd name="adj1" fmla="val 45887"/>
              <a:gd name="adj2" fmla="val -347"/>
              <a:gd name="adj3" fmla="val 153206"/>
              <a:gd name="adj4" fmla="val -6114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Buzzer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6051550" y="3487738"/>
            <a:ext cx="928688" cy="612775"/>
          </a:xfrm>
          <a:prstGeom prst="borderCallout1">
            <a:avLst>
              <a:gd name="adj1" fmla="val 45887"/>
              <a:gd name="adj2" fmla="val -347"/>
              <a:gd name="adj3" fmla="val 137376"/>
              <a:gd name="adj4" fmla="val -8352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Thyristor</a:t>
            </a:r>
          </a:p>
        </p:txBody>
      </p:sp>
      <p:sp>
        <p:nvSpPr>
          <p:cNvPr id="9" name="Line Callout 1 8"/>
          <p:cNvSpPr/>
          <p:nvPr/>
        </p:nvSpPr>
        <p:spPr>
          <a:xfrm>
            <a:off x="3836988" y="1630363"/>
            <a:ext cx="1214437" cy="612775"/>
          </a:xfrm>
          <a:prstGeom prst="borderCallout1">
            <a:avLst>
              <a:gd name="adj1" fmla="val 45887"/>
              <a:gd name="adj2" fmla="val -347"/>
              <a:gd name="adj3" fmla="val 273061"/>
              <a:gd name="adj4" fmla="val -1323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/>
              <a:t>Reed Switch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331</Words>
  <Application>Microsoft Office PowerPoint</Application>
  <PresentationFormat>On-screen Show (4:3)</PresentationFormat>
  <Paragraphs>51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Burglar Alarm</vt:lpstr>
      <vt:lpstr>Slide 2</vt:lpstr>
      <vt:lpstr>Stage 1</vt:lpstr>
      <vt:lpstr>Stage 2</vt:lpstr>
      <vt:lpstr>Stage 3</vt:lpstr>
      <vt:lpstr>Stage 4</vt:lpstr>
      <vt:lpstr>Circuit </vt:lpstr>
      <vt:lpstr>PCB</vt:lpstr>
      <vt:lpstr>PCB with electronic components</vt:lpstr>
      <vt:lpstr>Slide 10</vt:lpstr>
      <vt:lpstr>Slide 11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Elizabeth Davis</cp:lastModifiedBy>
  <cp:revision>30</cp:revision>
  <dcterms:created xsi:type="dcterms:W3CDTF">2008-01-21T20:37:12Z</dcterms:created>
  <dcterms:modified xsi:type="dcterms:W3CDTF">2008-02-12T22:37:04Z</dcterms:modified>
</cp:coreProperties>
</file>